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  <p:sldMasterId id="2147483708" r:id="rId2"/>
  </p:sldMasterIdLst>
  <p:notesMasterIdLst>
    <p:notesMasterId r:id="rId13"/>
  </p:notesMasterIdLst>
  <p:handoutMasterIdLst>
    <p:handoutMasterId r:id="rId14"/>
  </p:handoutMasterIdLst>
  <p:sldIdLst>
    <p:sldId id="374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dighsarvestani, Sahra" initials="SS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28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94106" autoAdjust="0"/>
  </p:normalViewPr>
  <p:slideViewPr>
    <p:cSldViewPr snapToGrid="0" snapToObjects="1">
      <p:cViewPr varScale="1">
        <p:scale>
          <a:sx n="86" d="100"/>
          <a:sy n="86" d="100"/>
        </p:scale>
        <p:origin x="-90" y="-21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26" y="-78"/>
      </p:cViewPr>
      <p:guideLst>
        <p:guide orient="horz" pos="2928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r">
              <a:defRPr sz="1200"/>
            </a:lvl1pPr>
          </a:lstStyle>
          <a:p>
            <a:fld id="{178ECAAB-D0FC-48C8-9D9F-C3421253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463550"/>
            <a:ext cx="2235200" cy="1677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7" tIns="46402" rIns="92807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5847" y="2247484"/>
            <a:ext cx="6440365" cy="6582485"/>
          </a:xfrm>
          <a:prstGeom prst="rect">
            <a:avLst/>
          </a:prstGeom>
        </p:spPr>
        <p:txBody>
          <a:bodyPr vert="horz" lIns="92807" tIns="46402" rIns="92807" bIns="464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r">
              <a:defRPr sz="1200"/>
            </a:lvl1pPr>
          </a:lstStyle>
          <a:p>
            <a:fld id="{D780F43A-5F96-4128-998A-6C0546B4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&amp;T Power Point2-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227"/>
            <a:ext cx="7772400" cy="1470025"/>
          </a:xfrm>
        </p:spPr>
        <p:txBody>
          <a:bodyPr>
            <a:noAutofit/>
          </a:bodyPr>
          <a:lstStyle>
            <a:lvl1pPr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82166"/>
            <a:ext cx="6400800" cy="110921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 descr="S&amp;T Power Point2-fr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0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9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362"/>
            <a:ext cx="8229600" cy="64615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30"/>
            <a:ext cx="8229600" cy="477922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 b="1"/>
            </a:lvl1pPr>
            <a:lvl2pPr marL="793750" indent="-331788">
              <a:buFont typeface="Wingdings" pitchFamily="2" charset="2"/>
              <a:buChar char="Ø"/>
              <a:defRPr sz="2500"/>
            </a:lvl2pPr>
            <a:lvl3pPr marL="1260475" indent="-346075">
              <a:buFont typeface="Wingdings" pitchFamily="2" charset="2"/>
              <a:buChar char="v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2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6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4262"/>
            <a:ext cx="4038600" cy="3743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4262"/>
            <a:ext cx="4038600" cy="3743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7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0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55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05284"/>
            <a:ext cx="4040188" cy="3019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655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05284"/>
            <a:ext cx="4041775" cy="3076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21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59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85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06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9963"/>
            <a:ext cx="5486400" cy="3807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9857"/>
            <a:ext cx="8229600" cy="592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0686"/>
            <a:ext cx="8229600" cy="474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&amp;T Power Point2-fronttake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1788" algn="l" defTabSz="457200" rtl="0" eaLnBrk="1" latinLnBrk="0" hangingPunct="1">
        <a:spcBef>
          <a:spcPct val="20000"/>
        </a:spcBef>
        <a:buFont typeface="Wingdings" pitchFamily="2" charset="2"/>
        <a:buChar char="Ø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4572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4263"/>
            <a:ext cx="8229600" cy="371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&amp;T Power Point2-pri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br>
              <a:rPr lang="en-US" dirty="0" smtClean="0"/>
            </a:br>
            <a:r>
              <a:rPr lang="en-US" sz="3600" dirty="0" smtClean="0"/>
              <a:t>15 June </a:t>
            </a:r>
            <a:r>
              <a:rPr lang="en-US" sz="3600" dirty="0" smtClean="0"/>
              <a:t>2017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3125"/>
            <a:ext cx="7831455" cy="161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t="41975" r="19036" b="31567"/>
          <a:stretch/>
        </p:blipFill>
        <p:spPr bwMode="auto">
          <a:xfrm>
            <a:off x="348454" y="914400"/>
            <a:ext cx="8079449" cy="568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3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Intercampus Faculty Council (IFC)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77129"/>
            <a:ext cx="8598665" cy="49668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IFC </a:t>
            </a:r>
            <a:r>
              <a:rPr lang="en-US" dirty="0" smtClean="0"/>
              <a:t>met Monday, 12 June, </a:t>
            </a:r>
            <a:r>
              <a:rPr lang="en-US" dirty="0" smtClean="0"/>
              <a:t>by </a:t>
            </a:r>
            <a:r>
              <a:rPr lang="en-US" dirty="0" smtClean="0"/>
              <a:t>telepresence</a:t>
            </a:r>
            <a:endParaRPr lang="en-US" dirty="0" smtClean="0"/>
          </a:p>
          <a:p>
            <a:pPr lvl="1"/>
            <a:r>
              <a:rPr lang="en-US" dirty="0" smtClean="0"/>
              <a:t>Campus’ progress on budgeting</a:t>
            </a:r>
          </a:p>
          <a:p>
            <a:pPr lvl="1"/>
            <a:r>
              <a:rPr lang="en-US" dirty="0" smtClean="0"/>
              <a:t>Campus’ progress on program review</a:t>
            </a:r>
          </a:p>
          <a:p>
            <a:pPr lvl="1"/>
            <a:r>
              <a:rPr lang="en-US" dirty="0" smtClean="0"/>
              <a:t>Responsiveness of IFC to rapid changes</a:t>
            </a:r>
          </a:p>
          <a:p>
            <a:r>
              <a:rPr lang="en-US" dirty="0" smtClean="0"/>
              <a:t>Per System President Choi on System actions</a:t>
            </a:r>
          </a:p>
          <a:p>
            <a:pPr lvl="1"/>
            <a:r>
              <a:rPr lang="en-US" dirty="0" smtClean="0"/>
              <a:t>Drop $550k/</a:t>
            </a:r>
            <a:r>
              <a:rPr lang="en-US" dirty="0" err="1" smtClean="0"/>
              <a:t>yr</a:t>
            </a:r>
            <a:r>
              <a:rPr lang="en-US" dirty="0" smtClean="0"/>
              <a:t> lobbyist office for $120k/</a:t>
            </a:r>
            <a:r>
              <a:rPr lang="en-US" dirty="0" err="1" smtClean="0"/>
              <a:t>yr</a:t>
            </a:r>
            <a:r>
              <a:rPr lang="en-US" dirty="0" smtClean="0"/>
              <a:t>  consultants</a:t>
            </a:r>
          </a:p>
          <a:p>
            <a:pPr lvl="1"/>
            <a:r>
              <a:rPr lang="en-US" dirty="0" smtClean="0"/>
              <a:t>Layoffs to align marketing and communication</a:t>
            </a:r>
          </a:p>
          <a:p>
            <a:pPr lvl="1"/>
            <a:r>
              <a:rPr lang="en-US" dirty="0" smtClean="0"/>
              <a:t>Consolidations across System: Enrollment </a:t>
            </a:r>
            <a:r>
              <a:rPr lang="en-US" dirty="0" err="1" smtClean="0"/>
              <a:t>mgmt</a:t>
            </a:r>
            <a:r>
              <a:rPr lang="en-US" dirty="0" smtClean="0"/>
              <a:t>, HR, etc.</a:t>
            </a:r>
          </a:p>
          <a:p>
            <a:pPr lvl="1"/>
            <a:r>
              <a:rPr lang="en-US" dirty="0" smtClean="0"/>
              <a:t>Open source academic materials:  System task force</a:t>
            </a:r>
          </a:p>
          <a:p>
            <a:pPr lvl="2"/>
            <a:r>
              <a:rPr lang="en-US" dirty="0" smtClean="0"/>
              <a:t>3-4 faculty, librarians, staff, admin</a:t>
            </a:r>
          </a:p>
          <a:p>
            <a:pPr lvl="2"/>
            <a:r>
              <a:rPr lang="en-US" dirty="0" smtClean="0"/>
              <a:t>Explore resources and utilization System-wide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1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Intercampus Faculty Council (IFC)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2017-18 </a:t>
            </a:r>
            <a:r>
              <a:rPr lang="en-US" dirty="0"/>
              <a:t>IFC agenda planning discussion</a:t>
            </a:r>
          </a:p>
          <a:p>
            <a:pPr lvl="1"/>
            <a:r>
              <a:rPr lang="en-US" dirty="0"/>
              <a:t>NTT faculty workload		</a:t>
            </a:r>
          </a:p>
          <a:p>
            <a:pPr lvl="1"/>
            <a:r>
              <a:rPr lang="en-US" dirty="0" smtClean="0"/>
              <a:t>Faculty teaching evaluations</a:t>
            </a:r>
          </a:p>
          <a:p>
            <a:r>
              <a:rPr lang="en-US" dirty="0" smtClean="0"/>
              <a:t>Program reviews of campuses</a:t>
            </a:r>
          </a:p>
          <a:p>
            <a:pPr lvl="1"/>
            <a:r>
              <a:rPr lang="en-US" dirty="0" smtClean="0"/>
              <a:t>UMKC, and Mizzou using “Academic Analytics”</a:t>
            </a:r>
          </a:p>
          <a:p>
            <a:pPr lvl="1"/>
            <a:r>
              <a:rPr lang="en-US" dirty="0" smtClean="0"/>
              <a:t>UMKC using “</a:t>
            </a:r>
            <a:r>
              <a:rPr lang="en-US" dirty="0" err="1" smtClean="0"/>
              <a:t>rpk</a:t>
            </a:r>
            <a:r>
              <a:rPr lang="en-US" dirty="0" smtClean="0"/>
              <a:t> GROUP” consultants</a:t>
            </a:r>
          </a:p>
          <a:p>
            <a:pPr lvl="1"/>
            <a:r>
              <a:rPr lang="en-US" dirty="0" smtClean="0"/>
              <a:t>UMSL - CFO developed profitability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Reviews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30"/>
            <a:ext cx="8686800" cy="47792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Forms sent to chairs for completion</a:t>
            </a:r>
          </a:p>
          <a:p>
            <a:pPr lvl="1"/>
            <a:r>
              <a:rPr lang="en-US" dirty="0" smtClean="0"/>
              <a:t>Program data entry</a:t>
            </a:r>
          </a:p>
          <a:p>
            <a:pPr lvl="1"/>
            <a:r>
              <a:rPr lang="en-US" dirty="0" smtClean="0"/>
              <a:t>IE sourcing</a:t>
            </a:r>
          </a:p>
          <a:p>
            <a:r>
              <a:rPr lang="en-US" dirty="0" smtClean="0"/>
              <a:t>Methodology chosen is “Prioritizing Academic Programs and Services”</a:t>
            </a:r>
          </a:p>
          <a:p>
            <a:pPr lvl="1"/>
            <a:r>
              <a:rPr lang="en-US" dirty="0" smtClean="0"/>
              <a:t>Book by Robert C. </a:t>
            </a:r>
            <a:r>
              <a:rPr lang="en-US" dirty="0" err="1" smtClean="0"/>
              <a:t>Dickeson</a:t>
            </a:r>
            <a:r>
              <a:rPr lang="en-US" dirty="0" smtClean="0"/>
              <a:t>, Principle of “Academic Strategy Partners LLC”</a:t>
            </a:r>
          </a:p>
          <a:p>
            <a:pPr lvl="1"/>
            <a:r>
              <a:rPr lang="en-US" dirty="0" smtClean="0"/>
              <a:t>Graduate of Mizzou</a:t>
            </a:r>
          </a:p>
          <a:p>
            <a:r>
              <a:rPr lang="en-US" dirty="0" smtClean="0"/>
              <a:t>Forms requesting data entry neglect ‘rest of story’</a:t>
            </a:r>
          </a:p>
          <a:p>
            <a:pPr lvl="1"/>
            <a:r>
              <a:rPr lang="en-US" dirty="0" smtClean="0"/>
              <a:t>Evaluation rubric</a:t>
            </a:r>
          </a:p>
          <a:p>
            <a:pPr lvl="1"/>
            <a:r>
              <a:rPr lang="en-US" dirty="0" smtClean="0"/>
              <a:t>Prioritization rubric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Welcome Interim Chancellor Chris Maples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Dr. Maples</a:t>
            </a:r>
          </a:p>
          <a:p>
            <a:r>
              <a:rPr lang="en-US" dirty="0" smtClean="0"/>
              <a:t>Meeting with FS officers was Monday, 12 June</a:t>
            </a:r>
          </a:p>
          <a:p>
            <a:pPr lvl="1"/>
            <a:r>
              <a:rPr lang="en-US" dirty="0" smtClean="0"/>
              <a:t>FS, IFC information</a:t>
            </a:r>
          </a:p>
          <a:p>
            <a:pPr lvl="1"/>
            <a:r>
              <a:rPr lang="en-US" dirty="0" smtClean="0"/>
              <a:t>Bylaws status</a:t>
            </a:r>
          </a:p>
          <a:p>
            <a:pPr lvl="1"/>
            <a:r>
              <a:rPr lang="en-US" dirty="0" smtClean="0"/>
              <a:t>Trust, lack thereof</a:t>
            </a:r>
          </a:p>
          <a:p>
            <a:pPr lvl="1"/>
            <a:r>
              <a:rPr lang="en-US" dirty="0" smtClean="0"/>
              <a:t>Chancellor’s residence</a:t>
            </a:r>
          </a:p>
          <a:p>
            <a:pPr lvl="1"/>
            <a:r>
              <a:rPr lang="en-US" dirty="0" smtClean="0"/>
              <a:t>Department chair search processes, bylaws vs. practice</a:t>
            </a:r>
          </a:p>
          <a:p>
            <a:pPr lvl="1"/>
            <a:r>
              <a:rPr lang="en-US" dirty="0" smtClean="0"/>
              <a:t>Free speech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of Expression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Speech issues on campuses nationwide</a:t>
            </a:r>
          </a:p>
          <a:p>
            <a:r>
              <a:rPr lang="en-US" dirty="0" smtClean="0"/>
              <a:t>System and President Choi expressed a desire for System-wide policy/statement</a:t>
            </a:r>
          </a:p>
          <a:p>
            <a:r>
              <a:rPr lang="en-US" dirty="0" smtClean="0"/>
              <a:t>Mizzou generated a Freedom of Expression statement</a:t>
            </a:r>
          </a:p>
          <a:p>
            <a:pPr lvl="1"/>
            <a:r>
              <a:rPr lang="en-US" dirty="0" smtClean="0"/>
              <a:t>Based off University of Chicago statement</a:t>
            </a:r>
          </a:p>
          <a:p>
            <a:pPr lvl="1"/>
            <a:r>
              <a:rPr lang="en-US" dirty="0" smtClean="0"/>
              <a:t>Included additional language for issues per their campus</a:t>
            </a:r>
          </a:p>
          <a:p>
            <a:r>
              <a:rPr lang="en-US" dirty="0" smtClean="0"/>
              <a:t>Still need ‘space utilization policy’ for campus</a:t>
            </a:r>
          </a:p>
          <a:p>
            <a:r>
              <a:rPr lang="en-US" dirty="0" smtClean="0"/>
              <a:t>Discussed at IFC and Mizzou statement endorsed</a:t>
            </a:r>
          </a:p>
          <a:p>
            <a:r>
              <a:rPr lang="en-US" dirty="0" smtClean="0"/>
              <a:t>I seek Senate endorsement of the original Mizzou statement: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t="16729" r="19256" b="53116"/>
          <a:stretch/>
        </p:blipFill>
        <p:spPr bwMode="auto">
          <a:xfrm>
            <a:off x="881349" y="698585"/>
            <a:ext cx="7590622" cy="606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46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t="18864" r="14519" b="55525"/>
          <a:stretch/>
        </p:blipFill>
        <p:spPr bwMode="auto">
          <a:xfrm>
            <a:off x="132200" y="936434"/>
            <a:ext cx="8873822" cy="55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15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9" t="44750" r="19808" b="29776"/>
          <a:stretch/>
        </p:blipFill>
        <p:spPr bwMode="auto">
          <a:xfrm>
            <a:off x="385590" y="914400"/>
            <a:ext cx="8200123" cy="561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617537"/>
      </p:ext>
    </p:extLst>
  </p:cSld>
  <p:clrMapOvr>
    <a:masterClrMapping/>
  </p:clrMapOvr>
</p:sld>
</file>

<file path=ppt/theme/theme1.xml><?xml version="1.0" encoding="utf-8"?>
<a:theme xmlns:a="http://schemas.openxmlformats.org/drawingml/2006/main" name="Sand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SandT</Template>
  <TotalTime>109314</TotalTime>
  <Words>277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SandT</vt:lpstr>
      <vt:lpstr>Print</vt:lpstr>
      <vt:lpstr>President’s Report 15 June 2017</vt:lpstr>
      <vt:lpstr>Intercampus Faculty Council (IFC)</vt:lpstr>
      <vt:lpstr>Intercampus Faculty Council (IFC)</vt:lpstr>
      <vt:lpstr>Program Reviews Underway</vt:lpstr>
      <vt:lpstr> Welcome Interim Chancellor Chris Maples</vt:lpstr>
      <vt:lpstr>Freedom of Expression Statement</vt:lpstr>
      <vt:lpstr>PowerPoint Presentation</vt:lpstr>
      <vt:lpstr>PowerPoint Presentation</vt:lpstr>
      <vt:lpstr>PowerPoint Presentation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lindab</dc:creator>
  <cp:lastModifiedBy>Schuman, Thomas</cp:lastModifiedBy>
  <cp:revision>359</cp:revision>
  <cp:lastPrinted>2015-08-10T17:06:33Z</cp:lastPrinted>
  <dcterms:created xsi:type="dcterms:W3CDTF">2013-01-22T17:06:05Z</dcterms:created>
  <dcterms:modified xsi:type="dcterms:W3CDTF">2017-06-15T17:24:48Z</dcterms:modified>
</cp:coreProperties>
</file>